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57" r:id="rId6"/>
    <p:sldId id="320" r:id="rId7"/>
    <p:sldId id="382" r:id="rId8"/>
    <p:sldId id="383" r:id="rId9"/>
    <p:sldId id="384" r:id="rId10"/>
    <p:sldId id="385" r:id="rId11"/>
    <p:sldId id="386" r:id="rId12"/>
    <p:sldId id="414" r:id="rId13"/>
    <p:sldId id="388" r:id="rId14"/>
    <p:sldId id="415" r:id="rId15"/>
    <p:sldId id="389" r:id="rId16"/>
    <p:sldId id="390" r:id="rId17"/>
    <p:sldId id="416" r:id="rId18"/>
    <p:sldId id="391" r:id="rId19"/>
    <p:sldId id="392" r:id="rId20"/>
    <p:sldId id="393" r:id="rId21"/>
    <p:sldId id="394" r:id="rId22"/>
    <p:sldId id="395" r:id="rId23"/>
    <p:sldId id="331" r:id="rId24"/>
    <p:sldId id="333" r:id="rId25"/>
    <p:sldId id="332" r:id="rId26"/>
    <p:sldId id="397" r:id="rId27"/>
    <p:sldId id="398" r:id="rId28"/>
    <p:sldId id="399" r:id="rId29"/>
    <p:sldId id="417" r:id="rId30"/>
    <p:sldId id="400" r:id="rId31"/>
    <p:sldId id="401" r:id="rId32"/>
    <p:sldId id="402" r:id="rId33"/>
    <p:sldId id="403" r:id="rId34"/>
    <p:sldId id="285" r:id="rId35"/>
    <p:sldId id="363" r:id="rId36"/>
    <p:sldId id="364" r:id="rId37"/>
    <p:sldId id="292" r:id="rId38"/>
    <p:sldId id="418" r:id="rId39"/>
    <p:sldId id="335" r:id="rId40"/>
    <p:sldId id="406" r:id="rId41"/>
    <p:sldId id="408" r:id="rId42"/>
    <p:sldId id="419" r:id="rId43"/>
    <p:sldId id="409" r:id="rId44"/>
    <p:sldId id="411" r:id="rId45"/>
    <p:sldId id="420" r:id="rId46"/>
    <p:sldId id="421" r:id="rId47"/>
  </p:sldIdLst>
  <p:sldSz cx="12192000" cy="6858000"/>
  <p:notesSz cx="6858000" cy="9144000"/>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8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1"/>
        <p:guide pos="385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gs" Target="tags/tag108.xml"/><Relationship Id="rId50" Type="http://schemas.openxmlformats.org/officeDocument/2006/relationships/tableStyles" Target="tableStyles.xml"/><Relationship Id="rId5" Type="http://schemas.openxmlformats.org/officeDocument/2006/relationships/notesMaster" Target="notesMasters/notesMaster1.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97.xml"/><Relationship Id="rId3" Type="http://schemas.openxmlformats.org/officeDocument/2006/relationships/image" Target="NULL" TargetMode="External"/><Relationship Id="rId2" Type="http://schemas.openxmlformats.org/officeDocument/2006/relationships/image" Target="../media/image4.png"/><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7" name="文本框 6"/>
          <p:cNvSpPr txBox="1"/>
          <p:nvPr/>
        </p:nvSpPr>
        <p:spPr>
          <a:xfrm>
            <a:off x="911860" y="1638300"/>
            <a:ext cx="10368280" cy="407670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建设法治国家、建设法治社会。中共中央办公厅、国务院办公厅印发《关于建立领导干部应知应会党内法规和国家法律清单制度的意见》，明确要建立领导干部应知应会党内法规和国家法律清单制度，推动领导干部尊法学法守法用法走深走实。目的是要求领导干部在尊法学法守法用法上起带头示范作用，能够依法办事。小智治事，中智治人，大智立法。这句话指的是小智慧可以处理日常事务和简单问题，中等智慧可以在人员管理上发挥作用，而大智慧则体现在建立和完善法律法规方面。强调立法，不强调遵守法律法规，</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与题意不符；教者，效也；上为之，下效之的意思是所谓教育，就是仿效和师法，在上的人怎样做，在下的人就怎样效法。领导干部尊法学法守法用法会在全社会起到很好的示范作用，</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符合题意；法令者治之具，而非制治清浊之源也的意思是法令是治理国家的工具，而不是决定政治清明或混乱的根源，</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与题意不符；其身正，不令而行；其身不正，虽令不从的意思是当管理者自身端正，作出表率时，不用下命令，被管理者也就会跟着行动起来；相反，如果管理者自身不端正，而要求被管理者端正，纵然三令五申，被管理者也不会服从的，与材料信息蕴含的道理一致，</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符合题意。</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59180"/>
            <a:ext cx="10253980"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甘肃平凉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实施乡村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社区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培养工程，是全国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八五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普法规划</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个专项工程之一。截至</a:t>
            </a:r>
            <a:r>
              <a:rPr lang="en-US" altLang="zh-CN">
                <a:latin typeface="黑体" panose="02010609060101010101" charset="-122"/>
                <a:ea typeface="黑体" panose="02010609060101010101" charset="-122"/>
                <a:cs typeface="黑体" panose="02010609060101010101" charset="-122"/>
              </a:rPr>
              <a:t>2023</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9</a:t>
            </a:r>
            <a:r>
              <a:rPr lang="zh-CN" altLang="en-US">
                <a:latin typeface="黑体" panose="02010609060101010101" charset="-122"/>
                <a:ea typeface="黑体" panose="02010609060101010101" charset="-122"/>
                <a:cs typeface="黑体" panose="02010609060101010101" charset="-122"/>
              </a:rPr>
              <a:t>月底，全国已培育</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”394</a:t>
            </a:r>
            <a:r>
              <a:rPr lang="zh-CN" altLang="en-US">
                <a:latin typeface="黑体" panose="02010609060101010101" charset="-122"/>
                <a:ea typeface="黑体" panose="02010609060101010101" charset="-122"/>
                <a:cs typeface="黑体" panose="02010609060101010101" charset="-122"/>
              </a:rPr>
              <a:t>万余名，基本实现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在每个行政村的全覆盖。实施乡村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培养工程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en-US"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体现党的自我革命，助力法治社会建设</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体现共产党员带头作用，助力党进行社会管理</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促进法治乡村文化建设，弘扬社会主义核心价值观</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促进矛盾纠纷预防、排查、化解，推进基层治理现代化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080885" y="180721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906010"/>
            <a:ext cx="1063879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【解析】本题考查法治社会的内涵、如何建设法治社会。材料没有涉及党的自我革命和共产党员的带头作用，且党在社会管理中发挥领导核心作用，党并不直接进行社会管理，</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排除；实施乡村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社区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法律明白人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培养工程，可以促进法治乡村文化建设，弘扬社会主义核心价值观，促进矛盾纠纷预防、排查、化解，推进基层治理现代化，</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graphicFrame>
        <p:nvGraphicFramePr>
          <p:cNvPr id="6" name="表格 5"/>
          <p:cNvGraphicFramePr/>
          <p:nvPr/>
        </p:nvGraphicFramePr>
        <p:xfrm>
          <a:off x="1809750" y="2272665"/>
          <a:ext cx="8805545" cy="662305"/>
        </p:xfrm>
        <a:graphic>
          <a:graphicData uri="http://schemas.openxmlformats.org/drawingml/2006/table">
            <a:tbl>
              <a:tblPr/>
              <a:tblGrid>
                <a:gridCol w="8805545"/>
              </a:tblGrid>
              <a:tr h="2216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名词解释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069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法律明白人是指具有较好法治素养和一定法律知识，积极参与法治实践，能发挥示范带头作用的村</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居</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民。</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62113"/>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【点睛】</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法律明白人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培养目标：到</a:t>
            </a:r>
            <a:r>
              <a:rPr lang="en-US" altLang="zh-CN">
                <a:solidFill>
                  <a:srgbClr val="0070C0"/>
                </a:solidFill>
                <a:latin typeface="黑体" panose="02010609060101010101" charset="-122"/>
                <a:ea typeface="黑体" panose="02010609060101010101" charset="-122"/>
                <a:cs typeface="黑体" panose="02010609060101010101" charset="-122"/>
              </a:rPr>
              <a:t>2025</a:t>
            </a:r>
            <a:r>
              <a:rPr lang="zh-CN" altLang="en-US">
                <a:solidFill>
                  <a:srgbClr val="0070C0"/>
                </a:solidFill>
                <a:latin typeface="黑体" panose="02010609060101010101" charset="-122"/>
                <a:ea typeface="黑体" panose="02010609060101010101" charset="-122"/>
                <a:cs typeface="黑体" panose="02010609060101010101" charset="-122"/>
              </a:rPr>
              <a:t>年，</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法律明白人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培养工作普遍开展，每个行政村至少培养</a:t>
            </a: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名</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法律明白人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，基本形成培养机制规范、队伍结构合理、作用发挥明显的</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法律明白人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工作体系，形成一支素质高、结构优、用得上的乡村</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法律明白人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队伍。</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2585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黑龙江龙东联盟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月，民政部会同最高人民法院、最高人民检察院、公安部、司法部、中国老龄协会联合印发了《关于建立健全维护老年人合法权益工作机制的指导意见》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以下简称《指导意见》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，指出要通过增加法律服务供给，发挥社会工作者、法律工作者等专业人才队伍和社会力量作用，为老年人提供方便快捷、优质高效的维权服务。这就需要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建立完备的法律服务体系，更好地服务于民</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行政机关通过严格执法维护老年人的合法权益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建立健全老年人权益保障工作协同机制，形成治理合力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深化法律服务助老护老行动，保障老年群体法律特权的实现</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677275" y="22606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53915"/>
            <a:ext cx="10484485"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严格执法、建设法治社会。《指导意见》指出要通过增加法律服务供给，发挥社会工作者、法律工作者等专业人才队伍和社会力量作用，为老年人提供方便快捷、优质高效的维权服务，需要建立完备的法律服务体系，更好地服务于民，建立健全老年人权益保障工作协同机制，形成治理合力，</a:t>
            </a:r>
            <a:r>
              <a:rPr lang="en-US" altLang="en-US" sz="1600">
                <a:latin typeface="黑体" panose="02010609060101010101" charset="-122"/>
                <a:ea typeface="黑体" panose="02010609060101010101" charset="-122"/>
                <a:cs typeface="黑体" panose="02010609060101010101" charset="-122"/>
                <a:sym typeface="+mn-ea"/>
              </a:rPr>
              <a:t>①③</a:t>
            </a:r>
            <a:r>
              <a:rPr lang="zh-CN" altLang="en-US" sz="1600">
                <a:latin typeface="黑体" panose="02010609060101010101" charset="-122"/>
                <a:ea typeface="黑体" panose="02010609060101010101" charset="-122"/>
                <a:cs typeface="黑体" panose="02010609060101010101" charset="-122"/>
                <a:sym typeface="+mn-ea"/>
              </a:rPr>
              <a:t>符合题意。材料中的内容体现的是为老年人提供维权服务，不是严格执法，</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不选。法律面前人人平等，任何人不得有超越宪法法律的特权，</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保障老年群体法律特权的实现</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浙江宁波</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国家发改委发布《关于完善政府诚信履约机制优化民营经济发展环境的通知》，明确提出加强政府诚信履约机制建设，着力解决朝令夕改、新官不理旧账、损害市场公平交易、危害企业利益等政务失信行为。这些举措</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督促政府履行职能，打造执法严明的政府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利用政务失信惩戒，打造诚实守信的政府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优化市场营商环境，助推现代化经济发展</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健全基本公共服务，助力政务服务精准化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5694045" y="18732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36828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【解析】本题考查法治政府。材料中的举措旨在完善政府诚信履约机制，不涉及执法严明，</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排除；明确提出加强政府诚信履约机制建设，可以利用政务失信惩戒，打造诚实守信的政府，</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符合题意；着力解决朝令夕改、新官不理旧账、损害市场公平交易、危害企业利益等政务失信行为，有利于优化市场营商环境，助推现代化经济发展，</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符合题意；材料中的举措旨在完善政府诚信履约机制，不涉及健全基本公共服务，</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排除。</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福建福州一中</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在某地的田间地头、社区村委会院坝，出现了由一张木桌、几把椅子，拉起巡回法庭的横幅，摆放好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审判员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原告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被告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等牌子，构成的简易临时巡回法庭。在案子审理过程中，承办法官向当事人耐心</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释法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，同时引入村干部、司法所或者其他乡贤等人员进行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，引导双方正确处理纠纷。此举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通过就地办案利民便民，彰显人民司法的温度</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引入社会力量，违背了人民法院独立审判原则</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密切联系人民群众，提升基层社会治理的水平</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简化了司法诉讼流程，完善了我国的法律体系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5260340" y="227012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51205" y="4638040"/>
            <a:ext cx="10368280"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【解析】本题考查公正司法的内涵、推进公正司法。巡回法庭到人民中间审理案件，方便了人民群众，彰显了人民司法的温度，</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正确；巡回法庭到人民群众中间，借用社会力量，促进矛盾纠纷解决，提升了基层社会治理的水平，</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正确；这一举措中社会力量并没有干预司法，没有违背人民法院独立审判原则，</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错误；巡回法庭此举并没有简化诉讼流程，也并未完善我国的法律体系，</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排除。</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12</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广东深圳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广东省司法厅和省政务服务数据管理局依托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粤执法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粤商通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率先打造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政民互动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式非现场执法系统，全面推行以远程监管、移动监管、预警防控为特征的非现场执法方式，实现线上线下一体化监管，最大限度减少对市场主体的干扰。上述举措</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深化</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放管服</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改革，增强政府依法执政的能力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能够改进行政执法方式，让执法有尺度更有温度</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意在规范政府行政处罚自由裁量权，建设法治政府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通过数字监管推进高效阳光执法，实现善政善治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350375" y="189674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98645"/>
            <a:ext cx="1036828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【解析】本题考查如何建设法治政府、推进严格执法。非现场执法通过远程监管、移动监管等方式改进了传统执法手段，减少对市场主体的直接干扰，体现执法方式的优化和人性化，符合</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执法有尺度更有温度</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的内涵，</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正确。数字化监管系统提升了执法效率与透明度，推动</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阳光执法</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，助力实现高效治理，</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正确。政府依法行政而非依法执政，</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错误。题干强调执法方式的改进，未涉及规范行政处罚自由裁量权，</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不选。</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13</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山东肥城</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15</a:t>
            </a:r>
            <a:r>
              <a:rPr lang="zh-CN" altLang="en-US">
                <a:latin typeface="黑体" panose="02010609060101010101" charset="-122"/>
                <a:ea typeface="黑体" panose="02010609060101010101" charset="-122"/>
                <a:cs typeface="黑体" panose="02010609060101010101" charset="-122"/>
              </a:rPr>
              <a:t>日，某市人民法院依法公开审理了一起寻衅滋事案，并邀请人大代表、政协委员现场旁听。庭审中，合议庭有序推进法庭调查、举证质证、法庭辩论等环节，全面、客观地查明案件事实。人大代表、政协委员们仔细观察庭审节奏把控、证据审查认定等关键环节，深度参与司法过程。这表明，该市人民法院</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深化司法公开，自觉主动地接受社会监督</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扩充审判队伍，架起了司法与民意的桥梁</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遵循法定程序，保障诉讼参与人合法权利</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以事实为根据，以结果公正确保程序公正</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5941695" y="227647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911860" y="4650105"/>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公正司法的内涵、推进公正司法。材料中该市人民法院邀请人大代表、政协委员现场旁听庭审，人大代表、政协委员们仔细观察庭审节奏把控、证据审查认定等关键环节，深度参与司法过程，这说明该市人民法院深化司法公开，自觉主动地接受社会监督，</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正确。材料未体现该市人民法院扩充审判队伍，</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不选。庭审中，合议庭有序推进各环节，全面、客观地查明案件事实，这说明该市人民法院遵循法定程序，保障诉讼参与人合法权利，</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正确。应以程序公正确保结果公正，</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14</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湖南衡阳一中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开盒挂人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指的是不法分子恶意公开他人隐私，包括姓名、身份证号、家庭住址等，然后煽动网民对被</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开盒</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的人攻击谩骂。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开盒</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行为涉嫌侵犯公民个人信息罪等，根据最高人民法院工作报告，</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年，已有</a:t>
            </a:r>
            <a:r>
              <a:rPr lang="en-US" altLang="zh-CN">
                <a:latin typeface="黑体" panose="02010609060101010101" charset="-122"/>
                <a:ea typeface="黑体" panose="02010609060101010101" charset="-122"/>
                <a:cs typeface="黑体" panose="02010609060101010101" charset="-122"/>
              </a:rPr>
              <a:t>383</a:t>
            </a:r>
            <a:r>
              <a:rPr lang="zh-CN" altLang="en-US">
                <a:latin typeface="黑体" panose="02010609060101010101" charset="-122"/>
                <a:ea typeface="黑体" panose="02010609060101010101" charset="-122"/>
                <a:cs typeface="黑体" panose="02010609060101010101" charset="-122"/>
              </a:rPr>
              <a:t>名网暴者被定罪判刑。对此理解正确的是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推进公正司法，必须确保审判权和检察权依法独立行使</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公民应当树立法治意识，自觉抵制网络暴力违法犯罪行为</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人民法院依法定罪判刑，以公正司法维护人民合法权益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政府要规范网络秩序，督促网络经营主体依法行使权利</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0610850" y="18986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57700"/>
            <a:ext cx="1036828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【解析】本题考查推进公正司法、全民守法。材料未体现确保审判权和检察权依法独立行使，</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不选。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开盒挂人</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是一种网络暴力行为，启示公民应当树立法治意识，自觉抵制网络暴力违法犯罪行为，</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开盒</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行为涉嫌侵犯公民个人信息罪等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已有</a:t>
            </a:r>
            <a:r>
              <a:rPr lang="en-US" altLang="zh-CN">
                <a:latin typeface="黑体" panose="02010609060101010101" charset="-122"/>
                <a:ea typeface="黑体" panose="02010609060101010101" charset="-122"/>
                <a:cs typeface="黑体" panose="02010609060101010101" charset="-122"/>
                <a:sym typeface="+mn-ea"/>
              </a:rPr>
              <a:t>383</a:t>
            </a:r>
            <a:r>
              <a:rPr lang="zh-CN" altLang="en-US">
                <a:latin typeface="黑体" panose="02010609060101010101" charset="-122"/>
                <a:ea typeface="黑体" panose="02010609060101010101" charset="-122"/>
                <a:cs typeface="黑体" panose="02010609060101010101" charset="-122"/>
                <a:sym typeface="+mn-ea"/>
              </a:rPr>
              <a:t>名网暴者被定罪判刑</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，这说明人民法院依法定罪判刑，以公正司法维护人民合法权益，</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正确。材料未强调网络经营主体依法行使权利，</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不选。</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江西上饶</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习近平总书记指出：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法律要发挥作用，需要全社会信仰法律。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只有不断提升全民的法治意识和法治素养，让法治成为全民思维方式和行为习惯，全体人民都做社会主义法治的忠实崇尚者、自觉遵守者、坚定捍卫者，尊法学法守法用法在全社会蔚然成风，才能全面建成法治社会。对于法治社会理解正确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法治社会是构筑法治国家的基础，是深化全面依法治国的有力举措</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尊法学法守法用法是一个有机联系的整体。其中，守法是第一位的</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建设法治社会需要国家机关依法行政，实现国家机关高效运转</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需要坚持把全民普法和守法作为依法治国的长期基础性工作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566920" y="227203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5201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【解析】本题考查法治社会。</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法律要发挥作用，需要全社会信仰法律。</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说明法治社会是构筑法治国家的基础，是深化全面依法治国的有力举措，</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正确；尊法学法守法用法是一个有机联系的整体。其中，尊法是第一位的，</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错误；建设法治社会需要政府依法行政，实现国家机关高效运转，</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说法错误；全体人民都做社会主义法治的忠实崇尚者、自觉遵守者、坚定捍卫者，尊法学法守法用法在全社会蔚然成风，才能全面建成法治社会，说明需要坚持把全民普法和守法作为依法治国的长期基础性工作，</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第三单元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全面依法治国</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16</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重庆巴蜀中学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30</a:t>
            </a:r>
            <a:r>
              <a:rPr lang="zh-CN" altLang="en-US">
                <a:latin typeface="黑体" panose="02010609060101010101" charset="-122"/>
                <a:ea typeface="黑体" panose="02010609060101010101" charset="-122"/>
                <a:cs typeface="黑体" panose="02010609060101010101" charset="-122"/>
              </a:rPr>
              <a:t>日，国务院下属司法部印发了《行政检查文书基本格式文本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试行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》，规定涉企检查要报行政执法主体负责人审批，实施行政检查时，要向企业出具通知书，明确检查频次、权利告知等内容，并附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五个严禁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八个不得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纪律要求，从源头上遏制乱检查。这是司法部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严格行政执法程序，规范涉企检查权限和范围</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促进司法程序公正，保障涉企司法结果的公正</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通过司法权介入企业活动，保障市场主体权益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通过完善执法监督体系防范行政执法权的滥用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769235" y="225933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21860"/>
            <a:ext cx="10368280"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【解析】本题考查严格执法、公正司法。司法部规范涉企检查程序，这是司法部严格行政执法程序，规范涉企检查权限和范围，</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正确。司法部属于行政部门，材料未涉及司法权行使和公正司法，</a:t>
            </a:r>
            <a:r>
              <a:rPr lang="en-US" altLang="en-US">
                <a:latin typeface="黑体" panose="02010609060101010101" charset="-122"/>
                <a:ea typeface="黑体" panose="02010609060101010101" charset="-122"/>
                <a:cs typeface="黑体" panose="02010609060101010101" charset="-122"/>
                <a:sym typeface="+mn-ea"/>
              </a:rPr>
              <a:t>②③</a:t>
            </a:r>
            <a:r>
              <a:rPr lang="zh-CN" altLang="en-US">
                <a:latin typeface="黑体" panose="02010609060101010101" charset="-122"/>
                <a:ea typeface="黑体" panose="02010609060101010101" charset="-122"/>
                <a:cs typeface="黑体" panose="02010609060101010101" charset="-122"/>
                <a:sym typeface="+mn-ea"/>
              </a:rPr>
              <a:t>排除。</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五个严禁</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八个不得</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通过纪律约束形成监督机制，防范执法权滥用，这是司法部通过完善执法监督体系防范行政执法权的滥用，</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4109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17</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辽宁部分高中</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做好国家安全工作是实现人民对美好生活向往的应有之义。国泰民安是人民群众最基本、最普遍的愿望。做好国家安全工作也是实现高质量发展的必要前提。</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3</a:t>
            </a:r>
            <a:r>
              <a:rPr lang="zh-CN" altLang="en-US">
                <a:latin typeface="楷体" panose="02010609060101010101" charset="-122"/>
                <a:ea typeface="楷体" panose="02010609060101010101" charset="-122"/>
                <a:cs typeface="楷体" panose="02010609060101010101" charset="-122"/>
              </a:rPr>
              <a:t>月，第十四届全国人民代表大会第二次会议上《全国人民代表大会常务委员会工作报告》提出，我国将围绕推进国家安全体系和能力现代化，制定突发事件应对管理法、能源法等，以加强国家安全法治建设。修改国防教育法、网络安全法，以提升全民国防意识和网络安全保障能力。进一步推动形成系统完备的国家安全法律法规体系。</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结合材料，运用《政治与法治》的知识，说明我国为什么要加快推进国家安全领域立法。</a:t>
            </a:r>
            <a:r>
              <a:rPr lang="en-US" altLang="zh-CN">
                <a:latin typeface="黑体" panose="02010609060101010101" charset="-122"/>
                <a:ea typeface="黑体" panose="02010609060101010101" charset="-122"/>
              </a:rPr>
              <a:t>(14</a:t>
            </a:r>
            <a:r>
              <a:rPr lang="zh-CN" altLang="en-US">
                <a:latin typeface="黑体" panose="02010609060101010101" charset="-122"/>
                <a:ea typeface="黑体" panose="02010609060101010101" charset="-122"/>
              </a:rPr>
              <a:t>分</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542098"/>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当前国际环境变化，加快推进国家安全领域立法，有利于做好国家安全工作，推动国家发展进步，实现高质量发展。</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法治是治国理政的基本方式，全面依法治国必须坚持科学立法，制定突发事件应对管理法、能源法等，以加强国家安全法治建设，推动形成系统完备的国家安全法律法规体系。</a:t>
            </a:r>
            <a:r>
              <a:rPr lang="en-US" altLang="zh-CN">
                <a:solidFill>
                  <a:srgbClr val="FF0000"/>
                </a:solidFill>
                <a:latin typeface="黑体" panose="02010609060101010101" charset="-122"/>
                <a:ea typeface="黑体" panose="02010609060101010101" charset="-122"/>
              </a:rPr>
              <a:t>(4</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我国是人民民主专政的社会主义国家，推进国家安全领域立法有利于维护我国的主权、安全和发展利益，维护中国企业、其他组织和个人的合法利益，实现国泰民安。</a:t>
            </a:r>
            <a:r>
              <a:rPr lang="en-US" altLang="zh-CN">
                <a:solidFill>
                  <a:srgbClr val="FF0000"/>
                </a:solidFill>
                <a:latin typeface="黑体" panose="02010609060101010101" charset="-122"/>
                <a:ea typeface="黑体" panose="02010609060101010101" charset="-122"/>
              </a:rPr>
              <a:t>(4</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加快推进国家安全领域立法，有利于提升全民国防意识和网络安全保障能力，建设法治国家、法治社会。</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341249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【解析】本题考查我国的国家性质、全面推进依法治国的总目标、建设法治国家的意义、推进科学立法。关键信息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：我国将围绕推进国家安全体系和能力现代化，制定突发事件应对管理法、能源法等</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可联系加快推进国家安全领域立法，有利于做好国家安全工作，推动国家发展进步，实现高质量发展；关键信息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：进一步推动形成系统完备的国家安全法律法规体系</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可联系法治是治国理政的基本方式，全面依法治国必须坚持科学立法，推动形成系统完备的国家安全法律法规体系；关键信息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：修改国防教育法、网络安全法，以提升全民国防意识和网络安全保障能力</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我国是人民民主专政的社会主义国家，推进国家安全领域立法有利于维护我国的主权、安全和发展利益，维护中国企业、其他组织和个人的合法利益；有利于提升全民国防意识和网络安全保障能力，建设法治国家、法治社会。</a:t>
            </a:r>
            <a:endParaRPr lang="zh-CN" altLang="en-US">
              <a:latin typeface="黑体" panose="02010609060101010101" charset="-122"/>
              <a:ea typeface="黑体" panose="02010609060101010101" charset="-122"/>
              <a:cs typeface="黑体" panose="02010609060101010101" charset="-122"/>
            </a:endParaRPr>
          </a:p>
          <a:p>
            <a:pPr indent="0" algn="just" defTabSz="266700">
              <a:lnSpc>
                <a:spcPct val="1200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08075"/>
            <a:ext cx="10276840" cy="3707765"/>
          </a:xfrm>
          <a:prstGeom prst="rect">
            <a:avLst/>
          </a:prstGeom>
          <a:noFill/>
        </p:spPr>
        <p:txBody>
          <a:bodyPr wrap="square" rtlCol="0">
            <a:noAutofit/>
          </a:bodyPr>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18</a:t>
            </a:r>
            <a:r>
              <a:rPr lang="zh-CN" altLang="en-US">
                <a:latin typeface="楷体" panose="02010609060101010101" charset="-122"/>
                <a:ea typeface="楷体" panose="02010609060101010101" charset="-122"/>
                <a:cs typeface="楷体" panose="02010609060101010101" charset="-122"/>
              </a:rPr>
              <a:t>．</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黑吉辽</a:t>
            </a:r>
            <a:r>
              <a:rPr lang="en-US" altLang="zh-CN">
                <a:latin typeface="楷体" panose="02010609060101010101" charset="-122"/>
                <a:ea typeface="楷体" panose="02010609060101010101" charset="-122"/>
                <a:cs typeface="楷体" panose="02010609060101010101" charset="-122"/>
              </a:rPr>
              <a:t>2024·17]</a:t>
            </a:r>
            <a:r>
              <a:rPr lang="zh-CN" altLang="en-US">
                <a:latin typeface="黑体" panose="02010609060101010101" charset="-122"/>
                <a:ea typeface="黑体" panose="02010609060101010101" charset="-122"/>
              </a:rPr>
              <a:t>阅读材料，完成下列要求。</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习近平强调：</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让人民生活幸福是</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国之大者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a:t>
            </a:r>
            <a:r>
              <a:rPr lang="en-US" altLang="zh-CN">
                <a:latin typeface="楷体" panose="02010609060101010101" charset="-122"/>
                <a:ea typeface="楷体" panose="02010609060101010101" charset="-122"/>
                <a:cs typeface="楷体" panose="02010609060101010101" charset="-122"/>
              </a:rPr>
              <a:t>”</a:t>
            </a:r>
            <a:endParaRPr lang="en-US" altLang="zh-CN">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2024</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2</a:t>
            </a:r>
            <a:r>
              <a:rPr lang="zh-CN" altLang="en-US">
                <a:latin typeface="楷体" panose="02010609060101010101" charset="-122"/>
                <a:ea typeface="楷体" panose="02010609060101010101" charset="-122"/>
                <a:cs typeface="楷体" panose="02010609060101010101" charset="-122"/>
              </a:rPr>
              <a:t>月以来，全国检察机关开展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检护民生</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专项行动。某市人民检察院在专项行动中加强与市生态环境局、市场监管局等部门协作，推进行政检察与行政执法监督衔接工作；严厉打击大气污染、盗伐林木等环境资源类犯罪，重点办好电信诈骗等群众反映强烈的案件，加大食品药品安全等领域公益诉讼检察监督力度。</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楷体" panose="02010609060101010101" charset="-122"/>
                <a:ea typeface="楷体" panose="02010609060101010101" charset="-122"/>
                <a:cs typeface="楷体" panose="02010609060101010101" charset="-122"/>
              </a:rPr>
              <a:t>该检察院不仅聚焦民生领域热点问题，还紧盯重点人群的急难愁盼，加大支持起诉、司法救助力度。推进全市检察院</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一张网</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数字化建设，力促解决农民工烦</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薪</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事，为妇女儿童和困难群众提供</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一站式</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检察服务；联合街道社区开展释法说理，力促老人赡养问题等民生</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小案</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和解，实现案结事了人和。</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楷体" panose="02010609060101010101" charset="-122"/>
                <a:ea typeface="楷体" panose="02010609060101010101" charset="-122"/>
                <a:cs typeface="楷体" panose="02010609060101010101" charset="-122"/>
              </a:rPr>
              <a:t>检察机关将继续以高质效办案书写</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检护民生</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答卷，为守护人民美好生活贡献检察力量。</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结合材料，运用政治与法治知识，说明该市人民检察院开展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检护民生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专项行动的意义。</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分</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【答案】该市人民检察院立足</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国之大者</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坚持公正司法，确保检察为民；该市人民检察院加强与政府部门衔接配合，有利于建设法治政府，维护社会公平正义；该市人民检察院集中打击危害人民群众财产安全、生命健康等犯罪行为，有利于保障人民安全，维护良好生态环境等公共利益；推进全市检察院</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一张网</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数字化建设，借助科技赋能，有利于切实维护重点人群的合法权益，提升群众法治获得感；该市人民检察院联合街道社区开展释法说理，进行普法宣传，有利于增强群众法治意识，化解社会矛盾，促进法治社会建设。</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共</a:t>
            </a:r>
            <a:r>
              <a:rPr lang="en-US" altLang="zh-CN">
                <a:solidFill>
                  <a:srgbClr val="FF0000"/>
                </a:solidFill>
                <a:latin typeface="黑体" panose="02010609060101010101" charset="-122"/>
                <a:ea typeface="黑体" panose="02010609060101010101" charset="-122"/>
              </a:rPr>
              <a:t>10</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75565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【解析】本题考查全面依法治国。本题要求分析该市人民检察院开展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检护民生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专项行动的意义，需明确解题思路为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措施</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意义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即采取了哪些措施，分别产生了什么样的效果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2034540" y="2165350"/>
          <a:ext cx="8279130" cy="3200400"/>
        </p:xfrm>
        <a:graphic>
          <a:graphicData uri="http://schemas.openxmlformats.org/drawingml/2006/table">
            <a:tbl>
              <a:tblPr/>
              <a:tblGrid>
                <a:gridCol w="2759710"/>
                <a:gridCol w="2759710"/>
                <a:gridCol w="2759710"/>
              </a:tblGrid>
              <a:tr h="0">
                <a:tc>
                  <a:txBody>
                    <a:bodyPr/>
                    <a:p>
                      <a:pPr marL="0" indent="0" algn="ctr">
                        <a:spcBef>
                          <a:spcPct val="0"/>
                        </a:spcBef>
                        <a:spcAft>
                          <a:spcPct val="0"/>
                        </a:spcAft>
                      </a:pPr>
                      <a:r>
                        <a:rPr lang="zh-CN" sz="1400">
                          <a:latin typeface="黑体" panose="02010609060101010101" charset="-122"/>
                          <a:ea typeface="黑体" panose="02010609060101010101" charset="-122"/>
                        </a:rPr>
                        <a:t>材料精炼</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信息分析</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答案要点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习近平强调：</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让人民生活幸福是</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国之大者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p>
                      <a:pPr marL="0" indent="0" algn="l">
                        <a:spcBef>
                          <a:spcPct val="0"/>
                        </a:spcBef>
                        <a:spcAft>
                          <a:spcPct val="0"/>
                        </a:spcAft>
                      </a:pPr>
                      <a:r>
                        <a:rPr lang="zh-CN" sz="1400">
                          <a:latin typeface="宋体" panose="02010600030101010101" pitchFamily="2" charset="-122"/>
                          <a:ea typeface="宋体" panose="02010600030101010101" pitchFamily="2" charset="-122"/>
                        </a:rPr>
                        <a:t>检察机关将继续以高质效办案书写</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检护民生</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答卷，为守护人民美好生活贡献检察力量</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人民检察院作为法律监督机关，认真贯彻落实党的思想，切实维护人民群众利益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立足</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国之大者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，坚持公正司法，检察为民</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某市人民检察院在专项行动中加强与市生态环境局、</a:t>
                      </a:r>
                      <a:r>
                        <a:rPr lang="zh-CN" sz="1400">
                          <a:latin typeface="Times New Roman" panose="02020603050405020304"/>
                          <a:ea typeface="宋体" panose="02010600030101010101" pitchFamily="2" charset="-122"/>
                        </a:rPr>
                        <a:t>市场监管局等部门协作，推进行政检察与行政执法监督衔接工作</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检察院作为司法部门，与其他行政部门联合协作，共同推进工作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建设法治政府，维护社会公平正义</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严厉打击大气污染、盗伐林木等环境资源类犯罪，重点办好电信诈骗等群众反映强烈的案件，加大食品药品安全等领域公益诉讼检察监督力度</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针对生态环境、电信诈骗、食品药品安全等领域加强监督，保护人民群众的生命、财产各项权利，维护公共利益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集中打击危害人民群众财产安全、生命健康等犯罪行为，保障人民安全，维护良好生态环境等公共利益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685780" y="1200150"/>
            <a:ext cx="788670" cy="368300"/>
          </a:xfrm>
          <a:prstGeom prst="rect">
            <a:avLst/>
          </a:prstGeom>
          <a:noFill/>
        </p:spPr>
        <p:txBody>
          <a:bodyPr wrap="square" rtlCol="0">
            <a:spAutoFit/>
          </a:bodyPr>
          <a:p>
            <a:r>
              <a:rPr lang="zh-CN" altLang="en-US">
                <a:latin typeface="黑体" panose="02010609060101010101" charset="-122"/>
                <a:ea typeface="黑体" panose="02010609060101010101" charset="-122"/>
              </a:rPr>
              <a:t>续表</a:t>
            </a:r>
            <a:endParaRPr lang="zh-CN" altLang="en-US">
              <a:latin typeface="黑体" panose="02010609060101010101" charset="-122"/>
              <a:ea typeface="黑体" panose="02010609060101010101" charset="-122"/>
            </a:endParaRPr>
          </a:p>
        </p:txBody>
      </p:sp>
      <p:graphicFrame>
        <p:nvGraphicFramePr>
          <p:cNvPr id="5" name="表格 4"/>
          <p:cNvGraphicFramePr/>
          <p:nvPr>
            <p:custDataLst>
              <p:tags r:id="rId2"/>
            </p:custDataLst>
          </p:nvPr>
        </p:nvGraphicFramePr>
        <p:xfrm>
          <a:off x="1954213" y="1920240"/>
          <a:ext cx="8283600" cy="1762760"/>
        </p:xfrm>
        <a:graphic>
          <a:graphicData uri="http://schemas.openxmlformats.org/drawingml/2006/table">
            <a:tbl>
              <a:tblPr/>
              <a:tblGrid>
                <a:gridCol w="2761200"/>
                <a:gridCol w="2761200"/>
                <a:gridCol w="2761200"/>
              </a:tblGrid>
              <a:tr h="254635">
                <a:tc>
                  <a:txBody>
                    <a:bodyPr/>
                    <a:p>
                      <a:pPr marL="0" indent="0" algn="ctr">
                        <a:spcBef>
                          <a:spcPct val="0"/>
                        </a:spcBef>
                        <a:spcAft>
                          <a:spcPct val="0"/>
                        </a:spcAft>
                      </a:pPr>
                      <a:r>
                        <a:rPr lang="zh-CN" sz="1400">
                          <a:latin typeface="黑体" panose="02010609060101010101" charset="-122"/>
                          <a:ea typeface="黑体" panose="02010609060101010101" charset="-122"/>
                        </a:rPr>
                        <a:t>材料精炼</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信息分析</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答案要点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3820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推进全市检</a:t>
                      </a:r>
                      <a:r>
                        <a:rPr lang="zh-CN" sz="1400">
                          <a:latin typeface="Times New Roman" panose="02020603050405020304"/>
                          <a:ea typeface="宋体" panose="02010600030101010101" pitchFamily="2" charset="-122"/>
                        </a:rPr>
                        <a:t>察院</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一张网</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数字化建设，力促解决农民工烦</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薪</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事，为妇女儿童和困难群众提供</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一站式</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检察服务</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以数字技术赋能重点人群的急难愁盼问题解决</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借助科技赋能，切实维护重点人群的合法权益，提升群众法治获得感</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69925">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联合街道社区开展释法说理，力促老人赡养问题等民生</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小案</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和解，实现案结事了人和</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通过释法说理增强群众法治意识，推动矛盾纠纷的化解</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普法宣传，增强群众法治意识，化解社会矛盾，促进法治社会建设</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19</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山东菏泽</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楷体" panose="02010609060101010101" charset="-122"/>
                <a:ea typeface="楷体" panose="02010609060101010101" charset="-122"/>
                <a:cs typeface="楷体" panose="02010609060101010101" charset="-122"/>
              </a:rPr>
              <a:t>近年来，山东某市检察院加强依法行政与检察监督的有效结合，积极构建信息互通、优势互补、良性互动的</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府检联动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工作格局。该市制定出台</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府检联动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实施意见，将</a:t>
            </a:r>
            <a:r>
              <a:rPr lang="en-US" altLang="zh-CN">
                <a:latin typeface="楷体" panose="02010609060101010101" charset="-122"/>
                <a:ea typeface="楷体" panose="02010609060101010101" charset="-122"/>
                <a:cs typeface="楷体" panose="02010609060101010101" charset="-122"/>
              </a:rPr>
              <a:t>24</a:t>
            </a:r>
            <a:r>
              <a:rPr lang="zh-CN" altLang="en-US">
                <a:latin typeface="楷体" panose="02010609060101010101" charset="-122"/>
                <a:ea typeface="楷体" panose="02010609060101010101" charset="-122"/>
                <a:cs typeface="楷体" panose="02010609060101010101" charset="-122"/>
              </a:rPr>
              <a:t>家行政部门纳入</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府检联动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工作体系，建立联席会议、定期会商、建议反馈、请示报告</a:t>
            </a:r>
            <a:r>
              <a:rPr lang="en-US" altLang="zh-CN">
                <a:latin typeface="楷体" panose="02010609060101010101" charset="-122"/>
                <a:ea typeface="楷体" panose="02010609060101010101" charset="-122"/>
                <a:cs typeface="楷体" panose="02010609060101010101" charset="-122"/>
              </a:rPr>
              <a:t>4</a:t>
            </a:r>
            <a:r>
              <a:rPr lang="zh-CN" altLang="en-US">
                <a:latin typeface="楷体" panose="02010609060101010101" charset="-122"/>
                <a:ea typeface="楷体" panose="02010609060101010101" charset="-122"/>
                <a:cs typeface="楷体" panose="02010609060101010101" charset="-122"/>
              </a:rPr>
              <a:t>项保障机制，加强对重点工作的督查和考评。健全检察机关和行政机关信息共享、线索移送、案件会商等日常协作机制，通过提出检察建议等方式纠正司法、行政违法问题。探索建立政府职能部门与检察机关</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技术支撑＋数据共享</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工作机制，推动数据互联、互通、共享，畅通案情通报、案件移送渠道。全面加强公安机关与检察机关协同作战，通过</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类案指引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方式，从源头提升案件侦办效率。分别在政府部门和基层镇</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街</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聘任特邀检察官助理和</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益心为公</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志愿者，参与检察机关线索举报、专业论证、监督案件办理，为公益诉讼检察案件的高效办理提供了专业支持。</a:t>
            </a:r>
            <a:r>
              <a:rPr lang="zh-CN" altLang="en-US">
                <a:latin typeface="黑体" panose="02010609060101010101" charset="-122"/>
                <a:ea typeface="黑体" panose="02010609060101010101" charset="-122"/>
              </a:rPr>
              <a:t>结合材料，运用政治与法治知识，阐述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府检联动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对于法治建设的积极意义。</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府检联动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有助于行政机关和司法机关依法行使权力，防止权力滥用，保障法律正确实施；</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减少部门间沟通障碍，通过保障机制和协同作战模式，提高司法与行政工作的协同性和效率；</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通过吸纳专业人员参与案件办理，保障公共利益，维护社会公平正义，保障弱势群体权益；</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整合司法和行政资源，形成法治合力，完善法治体系，推动法治建设向更高水平发展。</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23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河北邯郸</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马克思指出：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无论是政治的立法或市民的立法，都只是表明和记载经济关系的要求而已。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列宁指出：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法律就是取得胜利并掌握国家政权的阶级的意志的表现。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由上述论断，我们可以认识到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法所反映的内容最终由社会物质生活条件决定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统治阶级是法产生、存在和发展的决定性因素</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法律是人类社会发展到一定历史阶段的产物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法具有鲜明的阶级性，是实现国家职能的工具</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578100" y="1993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020" y="4394200"/>
            <a:ext cx="1066038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【解析】本题考查马克思主义法治理论。</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无论是政治的立法或市民的立法，都只是表明和记载经济关系的要求而已</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说明法所反映的内容最终由社会物质生活条件决定，</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正确；生产方式是法产生、存在和发展的决定性因素，</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错误；材料没有体现法律是人类社会发展到一定历史阶段的产物，</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不符合题意；</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法律就是取得胜利并掌握国家政权的阶级的意志的表现</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体现了法具有鲜明的阶级性，是实现国家职能的工具，</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274828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【解析】本题考查建设法治国家。有效信息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：山东某市检察院加强依法行政与检察监督的有效结合，积极构建信息互通、优势互补、良性互动的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府检联动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工作格局</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可从有助于行政机关和司法机关依法行使权力，防止权力滥用；整合司法和行政资源，形成法治合力，保障法律正确实施角度分析。有效信息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：健全检察机关和行政机关信息共享、线索移送、案件会商等日常协作机制</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可从提高司法与行政工作的协同性和效率角度分析。有效信息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：分别在政府部门和基层镇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聘任特邀检察官助理和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益心为公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志愿者，参与检察机关线索举报、专业论证、监督案件办理，为公益诉讼检察案件的高效办理提供了专业支持</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可从保障公共利益，维护社会公平正义，保障弱势群体权益角度分析。</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真题上分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6144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浙江</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年</a:t>
            </a: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月</a:t>
            </a:r>
            <a:r>
              <a:rPr lang="en-US" altLang="zh-CN">
                <a:latin typeface="仿宋" panose="02010609060101010101" charset="-122"/>
                <a:ea typeface="仿宋" panose="02010609060101010101" charset="-122"/>
                <a:cs typeface="仿宋" panose="02010609060101010101" charset="-122"/>
              </a:rPr>
              <a:t>·13]</a:t>
            </a:r>
            <a:r>
              <a:rPr lang="zh-CN" altLang="en-US">
                <a:latin typeface="黑体" panose="02010609060101010101" charset="-122"/>
                <a:ea typeface="黑体" panose="02010609060101010101" charset="-122"/>
              </a:rPr>
              <a:t>近年来，各地政务服务中心纷纷设立线上线下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办不成事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反映窗口，由当地数据资源管理局对口管理，专门办理那些在其他政务服务窗口没有办成的事情。设立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办不成事反映窗口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表明，我国政府</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就事关群众利益的问题加大执法力度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运用现代技术手段提高政务服务效能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遵循政务诚信的基本原则保障群众的知情权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积极履行法定职责为社会提供优良的公共服务</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020060" y="21266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44245" y="4551045"/>
            <a:ext cx="1004887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【解析】本题考查政府的职能。设立线上线下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办不成事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反映窗口，运用现代技术手段解决群众难事，有利于政府更好地履行法定职责为人民服务，</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符合题意；设立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办不成事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反映窗口是为了解决群众的难事，未涉及执法力度，</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不符合题意；题干强调的是提高政府的服务效能，而不是保障群众的知情权，</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0581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黑吉辽</a:t>
            </a:r>
            <a:r>
              <a:rPr lang="en-US" altLang="zh-CN">
                <a:latin typeface="仿宋" panose="02010609060101010101" charset="-122"/>
                <a:ea typeface="仿宋" panose="02010609060101010101" charset="-122"/>
                <a:cs typeface="仿宋" panose="02010609060101010101" charset="-122"/>
              </a:rPr>
              <a:t>2024·7]</a:t>
            </a:r>
            <a:r>
              <a:rPr lang="zh-CN" altLang="en-US">
                <a:latin typeface="黑体" panose="02010609060101010101" charset="-122"/>
                <a:ea typeface="黑体" panose="02010609060101010101" charset="-122"/>
              </a:rPr>
              <a:t>某市民政部门通过大数据救助平台监测到某村民近几月有大额医疗支出，迅速派单至乡镇。乡镇干部会同村干部入户调查核实后，将该村民纳入低保，并给予大病救助金。村协管员将摸排和救助结果及时录入大数据救助平台。可见，该民政部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以大数据为抓手实施救助，使困难群众共享</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数字红利</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规范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监测－核实－处置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救助流程，实现工作程序法定化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发挥平台监测等功能，提高基层治理智能化、社会化水平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调动多元主体参与救助工作，提升基层群众自治的积极性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903085" y="18288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5815" y="4280535"/>
            <a:ext cx="1081532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【解析】本题考查基层治理、社会救助、法治政府。民政部门通过大数据救助平台监测到村民的困难并及时给予帮助，表明该民政部门以大数据为抓手，助力困难群众解决问题，</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正确；该民政部门通过大数据救助平台监测到问题，解决困难后将救助结果及时录入大数据救助平台，发挥了平台的监测功能，有利于提高基层治理智能化水平，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程序法定化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强调的是严格依据法律推进各项工作流程，材料强调利用大数据救助平台实现救助工作的智能化、便捷化、规范化，与程序法定化无关，</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不符合题意；群众自治指的是基层群众自我管理、自我服务、自我教育、自我监督，本题主体为某市民政部门，多元主体参与救助工作并未体现基层群众自治，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05815" y="112712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湖南</a:t>
            </a:r>
            <a:r>
              <a:rPr lang="en-US" altLang="zh-CN">
                <a:latin typeface="仿宋" panose="02010609060101010101" charset="-122"/>
                <a:ea typeface="仿宋" panose="02010609060101010101" charset="-122"/>
                <a:cs typeface="仿宋" panose="02010609060101010101" charset="-122"/>
              </a:rPr>
              <a:t>2024·6]</a:t>
            </a:r>
            <a:r>
              <a:rPr lang="zh-CN" altLang="en-US">
                <a:latin typeface="黑体" panose="02010609060101010101" charset="-122"/>
                <a:ea typeface="黑体" panose="02010609060101010101" charset="-122"/>
              </a:rPr>
              <a:t>法治是互联网治理的基本方式。网络法治与</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亿多网民直接相连，与</a:t>
            </a:r>
            <a:r>
              <a:rPr lang="en-US" altLang="zh-CN">
                <a:latin typeface="黑体" panose="02010609060101010101" charset="-122"/>
                <a:ea typeface="黑体" panose="02010609060101010101" charset="-122"/>
              </a:rPr>
              <a:t>14</a:t>
            </a:r>
            <a:r>
              <a:rPr lang="zh-CN" altLang="en-US">
                <a:latin typeface="黑体" panose="02010609060101010101" charset="-122"/>
                <a:ea typeface="黑体" panose="02010609060101010101" charset="-122"/>
              </a:rPr>
              <a:t>亿多人民群众息息相关。面对网络传谣、网络暴力等现实问题，需要加大治理力度，对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按键伤人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坚持严惩立场，让互联网在法治轨道上健康运行。网络法治需要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政府依法开展网络执法，营造清朗网络空间</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司法机关强化网络立法，健全网络法律体系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加强法治宣传教育，凝聚依法治网强大力量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畅通群众投诉渠道，保障网民各项利益实现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779770" y="18776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16730"/>
            <a:ext cx="1066990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【解析】本题考查全面推进依法治国的基本要求。面对网络传谣、网络暴力等现实问题，需要加大治理力度，从严格执法角度，网络法治需要政府依法开展网络执法，营造清朗网络空间，</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正确。网络法治与</a:t>
            </a:r>
            <a:r>
              <a:rPr lang="en-US" altLang="zh-CN" sz="1600">
                <a:latin typeface="黑体" panose="02010609060101010101" charset="-122"/>
                <a:ea typeface="黑体" panose="02010609060101010101" charset="-122"/>
                <a:cs typeface="黑体" panose="02010609060101010101" charset="-122"/>
              </a:rPr>
              <a:t>10</a:t>
            </a:r>
            <a:r>
              <a:rPr lang="zh-CN" altLang="en-US" sz="1600">
                <a:latin typeface="黑体" panose="02010609060101010101" charset="-122"/>
                <a:ea typeface="黑体" panose="02010609060101010101" charset="-122"/>
                <a:cs typeface="黑体" panose="02010609060101010101" charset="-122"/>
              </a:rPr>
              <a:t>亿多网民直接相连，与</a:t>
            </a:r>
            <a:r>
              <a:rPr lang="en-US" altLang="zh-CN" sz="1600">
                <a:latin typeface="黑体" panose="02010609060101010101" charset="-122"/>
                <a:ea typeface="黑体" panose="02010609060101010101" charset="-122"/>
                <a:cs typeface="黑体" panose="02010609060101010101" charset="-122"/>
              </a:rPr>
              <a:t>14</a:t>
            </a:r>
            <a:r>
              <a:rPr lang="zh-CN" altLang="en-US" sz="1600">
                <a:latin typeface="黑体" panose="02010609060101010101" charset="-122"/>
                <a:ea typeface="黑体" panose="02010609060101010101" charset="-122"/>
                <a:cs typeface="黑体" panose="02010609060101010101" charset="-122"/>
              </a:rPr>
              <a:t>亿多人民群众息息相关，从全民守法角度，网络法治需要加强法治宣传教育，凝聚依法治网强大力量，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正确。司法机关应坚持公正司法，立法机关应强化网络立法，健全网络法律体系，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错误。畅通群众投诉渠道能够保障网民的合理正当利益的实现，而不是保障网民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各项利益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实现，</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807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北京</a:t>
            </a:r>
            <a:r>
              <a:rPr lang="en-US" altLang="zh-CN">
                <a:latin typeface="仿宋" panose="02010609060101010101" charset="-122"/>
                <a:ea typeface="仿宋" panose="02010609060101010101" charset="-122"/>
                <a:cs typeface="仿宋" panose="02010609060101010101" charset="-122"/>
              </a:rPr>
              <a:t>2025·9]</a:t>
            </a:r>
            <a:r>
              <a:rPr lang="zh-CN" altLang="en-US">
                <a:latin typeface="黑体" panose="02010609060101010101" charset="-122"/>
                <a:ea typeface="黑体" panose="02010609060101010101" charset="-122"/>
              </a:rPr>
              <a:t>近年来，露营成为北京市民新的休闲方式，赏花、钓鱼、观鸟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丰富多彩的户外活动吸引着越来越多人走进自然，释放消费活力。为引导露营市场的有序发展，北京市相关部门制定了《关于规范引导帐篷露营地发展的意见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试行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》。这一文件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．既规范相关行业行为，也规范政府权力运行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．充分发挥乡规民约作用，解决基层社会治理难题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．凸显政府关注新兴领域，旨在规范市民露营行为</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．通过单行条例的规范作用，实现社会自我治理</a:t>
            </a:r>
            <a:endParaRPr lang="zh-CN" altLang="en-US">
              <a:latin typeface="黑体" panose="02010609060101010101" charset="-122"/>
              <a:ea typeface="黑体" panose="02010609060101010101" charset="-122"/>
            </a:endParaRPr>
          </a:p>
        </p:txBody>
      </p:sp>
      <p:sp>
        <p:nvSpPr>
          <p:cNvPr id="4" name="文本框 3"/>
          <p:cNvSpPr txBox="1"/>
          <p:nvPr/>
        </p:nvSpPr>
        <p:spPr>
          <a:xfrm>
            <a:off x="6880860" y="18484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39470" y="4334510"/>
            <a:ext cx="1061593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【解析】本题考查法治政府、科学立法。这一文件有利于对露营相关行业行为进行规范，引导露营市场有序发展；同时文件的附件部分相关内容，也对相关单位工作进行规范，这有利于规范政府权力的运行，</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正确。北京市相关部门制定的规范性文件不属于乡规民约，且文件旨在引导露营市场有序发展，并非针对解决基层社会治理难题，</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错误。该文件的制定是政府关注露营这一新兴领域的体现，但其目的并不仅仅在于规范市民露营行为，还涉及规范市场行为、释放消费活力等更宏观的内容，</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错误。单行条例是由民族自治地方的人民代表大会制定的，该文件是北京市相关部门制定的，不属于单行条例，同时这一文件的制定也不是实现社会自我治理，</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pic>
        <p:nvPicPr>
          <p:cNvPr id="21" name="图片 677"/>
          <p:cNvPicPr>
            <a:picLocks noChangeAspect="1"/>
          </p:cNvPicPr>
          <p:nvPr/>
        </p:nvPicPr>
        <p:blipFill>
          <a:blip r:embed="rId2" r:link="rId3"/>
          <a:stretch>
            <a:fillRect/>
          </a:stretch>
        </p:blipFill>
        <p:spPr>
          <a:xfrm>
            <a:off x="9137650" y="1944370"/>
            <a:ext cx="2206625" cy="2468245"/>
          </a:xfrm>
          <a:prstGeom prst="rect">
            <a:avLst/>
          </a:prstGeom>
          <a:noFill/>
          <a:ln>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62113"/>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【考场</a:t>
            </a:r>
            <a:r>
              <a:rPr lang="zh-CN" altLang="en-US">
                <a:solidFill>
                  <a:srgbClr val="0070C0"/>
                </a:solidFill>
                <a:latin typeface="黑体" panose="02010609060101010101" charset="-122"/>
                <a:ea typeface="黑体" panose="02010609060101010101" charset="-122"/>
                <a:cs typeface="黑体" panose="02010609060101010101" charset="-122"/>
              </a:rPr>
              <a:t>热词】乡规民约</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乡规民约是在中国由乡村群众集体制定，进行自我约束、自我管理，并自觉自愿履行的民间公约。内容十分广泛，主要包括社会公德、平时生产生活关系、贯彻国家政策法令等。其目的是加强团结，促进生产。</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219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浙江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年</a:t>
            </a: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月</a:t>
            </a:r>
            <a:r>
              <a:rPr lang="en-US" altLang="zh-CN">
                <a:latin typeface="仿宋" panose="02010609060101010101" charset="-122"/>
                <a:ea typeface="仿宋" panose="02010609060101010101" charset="-122"/>
                <a:cs typeface="仿宋" panose="02010609060101010101" charset="-122"/>
              </a:rPr>
              <a:t>·12]</a:t>
            </a:r>
            <a:r>
              <a:rPr lang="zh-CN" altLang="en-US">
                <a:latin typeface="黑体" panose="02010609060101010101" charset="-122"/>
                <a:ea typeface="黑体" panose="02010609060101010101" charset="-122"/>
              </a:rPr>
              <a:t>国务院颁布的《网络数据安全管理条例》于</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日起施行。该条例为政府依法防范和打击危害网络数据安全的违法活动提供依据，有助于更好解决网络数据处理过程中存在的泄露个人信息、超范围收集个人信息等问题。该条例的实施将进一步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促进网络数据依法合理有效利用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确立政府在执法活动中的主体地位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明晰政府监管网络数据安全的权责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推进建设智能政府以增强政务效能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802245" y="17481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106545"/>
            <a:ext cx="1066990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【解析】本题考查法治政府。该条例为政府依法防范和打击危害网络数据安全的违法活动提供依据，将进一步加强对网络数据安全的保护，促进网络数据依法合理有效利用，</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正确。该条例为政府依法防范和打击危害网络数据安全的违法活动提供依据，明晰了政府监管网络数据安全的权责，</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正确。政府在执法活动中的主体地位是由相关法律法规确立的，而不是该条例确立的，</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错误。建设智能高效的政府，强调政府要运用互联网、大数据、人工智能等技术手段促进依法行政，而材料强调的是政府保护数据安全，</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6</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陕晋宁青</a:t>
            </a:r>
            <a:r>
              <a:rPr lang="en-US" altLang="zh-CN" sz="1600">
                <a:latin typeface="仿宋" panose="02010609060101010101" charset="-122"/>
                <a:ea typeface="仿宋" panose="02010609060101010101" charset="-122"/>
                <a:cs typeface="仿宋" panose="02010609060101010101" charset="-122"/>
              </a:rPr>
              <a:t>2025·6]</a:t>
            </a:r>
            <a:r>
              <a:rPr lang="zh-CN" altLang="en-US" sz="1600">
                <a:latin typeface="黑体" panose="02010609060101010101" charset="-122"/>
                <a:ea typeface="黑体" panose="02010609060101010101" charset="-122"/>
              </a:rPr>
              <a:t>针对算法歧视、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大数据杀熟</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等问题，各地政府依据国家网信办等部门出台的《互联网信息服务算法推荐管理规定》，督促企业深入对照自查整改，要求平台公示算法逻辑、完善申诉渠道。这体现了地方政府</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　　</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健全矛盾化解机制，全面履行职能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保障群众切身利益，强化市场监管</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行使权力于法有据，坚持依法行政</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科学制定部门规章，规范网络行为</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68375" y="16910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3956050"/>
            <a:ext cx="10466705"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政府职能、依法行政。针对网络出现的损害消费者合法权益的问题，各地政府督促企业深入对照自查整改，要求平台公示算法逻辑、完善申诉渠道，体现了地方政府强化市场监管职能，保障人民群众的切身利益，</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正确。各地政府依据国家网信办等部门出台的《互联网信息服务算法推荐管理规定》，督促企业深入对照自查整改，体现了地方政府坚持依法行政，做到行使权力于法有据，</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正确。材料体现的是地方政府加强法治政府建设以维护消费者合法权益，并未涉及健全矛盾化解机制，</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互联网信息服务算法推荐管理规定》是国家网信办等部门出台的，而设问主体是地方政府，且只有国务院相关部门可以制定部门规章，省、自治区、直辖市和设区的市、自治州的人民政府制定地方政府规章，</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福建</a:t>
            </a:r>
            <a:r>
              <a:rPr lang="en-US" altLang="zh-CN">
                <a:latin typeface="仿宋" panose="02010609060101010101" charset="-122"/>
                <a:ea typeface="仿宋" panose="02010609060101010101" charset="-122"/>
                <a:cs typeface="仿宋" panose="02010609060101010101" charset="-122"/>
              </a:rPr>
              <a:t>2024·6]</a:t>
            </a:r>
            <a:r>
              <a:rPr lang="zh-CN" altLang="en-US">
                <a:latin typeface="黑体" panose="02010609060101010101" charset="-122"/>
                <a:ea typeface="黑体" panose="02010609060101010101" charset="-122"/>
              </a:rPr>
              <a:t>某县法院推行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人大代表全程跟踪监督执行案件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机制。在黄某与钟某借款纠纷执行一案中，执行法官将案件信息及时录入中国执行信息公开网，并同时推送给人大代表郑某。经法院与郑某共同努力，钟某自愿即时清偿全部欠款，实现案结事了。由以上做法可知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．司法机关积极促进司法开放透明，推进公正司法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．司法机关积极维护人大代表民主监督、民主决策的权利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．人大代表坚持以法为据、以理服人，实现执法效果最大化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．人大代表运用法治方式履行职责，保障司法权在法治框架内运行</a:t>
            </a:r>
            <a:endParaRPr lang="zh-CN" altLang="en-US">
              <a:latin typeface="黑体" panose="02010609060101010101" charset="-122"/>
              <a:ea typeface="黑体" panose="02010609060101010101" charset="-122"/>
            </a:endParaRPr>
          </a:p>
        </p:txBody>
      </p:sp>
      <p:sp>
        <p:nvSpPr>
          <p:cNvPr id="4" name="文本框 3"/>
          <p:cNvSpPr txBox="1"/>
          <p:nvPr/>
        </p:nvSpPr>
        <p:spPr>
          <a:xfrm>
            <a:off x="8606790" y="17843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260"/>
            <a:ext cx="1046670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【解析】本题考查推进公正司法。人民法院推行监督机制，将案件信息进行公开，并推送给人大代表，自觉接受人大的监督，体现了司法机关积极促进司法开放透明，推进公正司法，</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正确。材料体现的举措并非民主决策、民主监督的范畴，且民主监督、民主决策并非人大代表的职权，</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错误。人大代表不是执法的主体，</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错误。人大代表履职尽责有利于促进司法公正，但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保障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的表述夸大了其作用，</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甘肃金昌</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没有正当理由给予优待，即为特权；没有正当理由加以限制或增加负担，即为歧视。平等允许合理的差别。针对特定群体，应给予特殊的优待和保护，如法律对老年人、未成年人、残疾人给予特殊的优待和保护。下列对上述观点评述正确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特定群体的优待和保护可以在宪法法律范围之外活动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给予特定群体优待和保护并不违背依法治国的原则</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不同群体由于本身的特殊情况理应享受到特别的保护</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有差别的主体之间在实质上可以得到真正同等的对待</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997190" y="190881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02480"/>
            <a:ext cx="10368280"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【解析】本题考查全面推进依法治国的原则。特定群体的优待和保护必须在宪法法律范围之内，不能够超越宪法和法律的限制，</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错误；法律面前人人平等，但平等允许合理的差别。针对特定群体，应给予特殊的优待和保护，这并不违背依法治国的原则，</a:t>
            </a:r>
            <a:r>
              <a:rPr lang="en-US" altLang="en-US">
                <a:latin typeface="黑体" panose="02010609060101010101" charset="-122"/>
                <a:ea typeface="黑体" panose="02010609060101010101" charset="-122"/>
                <a:cs typeface="黑体" panose="02010609060101010101" charset="-122"/>
                <a:sym typeface="+mn-ea"/>
              </a:rPr>
              <a:t>②④</a:t>
            </a:r>
            <a:r>
              <a:rPr lang="zh-CN" altLang="en-US">
                <a:latin typeface="黑体" panose="02010609060101010101" charset="-122"/>
                <a:ea typeface="黑体" panose="02010609060101010101" charset="-122"/>
                <a:cs typeface="黑体" panose="02010609060101010101" charset="-122"/>
                <a:sym typeface="+mn-ea"/>
              </a:rPr>
              <a:t>符合题意；特定群体由于本身的特殊性理应受到特别的保护，并不是不同群体由于本身的特殊性都能享受到特别的保护，</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错误。</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62113"/>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【关键点拨】解答本题的关键是要准确理解</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公正司法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含义。公正司法是指在司法活动的过程和结果中坚持和体现公平与正义的原则。具体表现为司法程序公正与司法结果公正。司法程序公正意味着当事人诉讼地位平等、司法过程严格依据诉讼法进行，而司法结果公正则意味着法律适用准确、案件事实清楚、裁判结果合法合理。</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安徽</a:t>
            </a:r>
            <a:r>
              <a:rPr lang="en-US" altLang="zh-CN">
                <a:latin typeface="仿宋" panose="02010609060101010101" charset="-122"/>
                <a:ea typeface="仿宋" panose="02010609060101010101" charset="-122"/>
                <a:cs typeface="仿宋" panose="02010609060101010101" charset="-122"/>
              </a:rPr>
              <a:t>2025·7]</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月，国家市场监管总局印发《关于维护广告市场秩序</a:t>
            </a:r>
            <a:r>
              <a:rPr lang="en-US" altLang="zh-CN">
                <a:latin typeface="黑体" panose="02010609060101010101" charset="-122"/>
                <a:ea typeface="黑体" panose="02010609060101010101" charset="-122"/>
              </a:rPr>
              <a:t> </a:t>
            </a:r>
            <a:r>
              <a:rPr lang="zh-CN" altLang="en-US">
                <a:latin typeface="黑体" panose="02010609060101010101" charset="-122"/>
                <a:ea typeface="黑体" panose="02010609060101010101" charset="-122"/>
              </a:rPr>
              <a:t>营造良好消费环境的通知》部署依法规范广告市场，鼓励消费者以及知情人参与监督，要求互联网平台落实广告审核义务，要求各级市场监管部门开展广告合规助企行动，这表明，营造良好消费环境需要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全民增强法治观念，共同维护良好的广告市场秩序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网络平台加强监督，对广告违法行为实施行政处罚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广告经营者制定行业发展法规，引导行业健康发展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政府提升管理和服务能力，促进市场主体公平竞争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749030" y="17932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162425"/>
            <a:ext cx="1062926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推进依法治国。国家市场监督管理总局印发相关通知，鼓励消费者以及知情人参与监督，要求互联网平台落实广告审核义务，这表明营造良好消费环境需要全民增强法治观念，共同维护良好的广告市场秩序，</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正确。营造良好消费环境需要网络平台加强监督，但对广告违法行为实施行政处罚是行政主管部门的权力，而非网络平台，</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排除。广告经营者不是行业发展法规的制定者，</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排除。该通知要求各级市场监管部门开展广告合规助企行动，表明营造良好消费环境需要政府提升管理和服务能力，促进市场主体公平竞争，</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江苏</a:t>
            </a:r>
            <a:r>
              <a:rPr lang="en-US" altLang="zh-CN">
                <a:latin typeface="仿宋" panose="02010609060101010101" charset="-122"/>
                <a:ea typeface="仿宋" panose="02010609060101010101" charset="-122"/>
                <a:cs typeface="仿宋" panose="02010609060101010101" charset="-122"/>
              </a:rPr>
              <a:t>2025·17]</a:t>
            </a:r>
            <a:r>
              <a:rPr lang="zh-CN" altLang="en-US">
                <a:latin typeface="楷体" panose="02010609060101010101" charset="-122"/>
                <a:ea typeface="楷体" panose="02010609060101010101" charset="-122"/>
                <a:cs typeface="楷体" panose="02010609060101010101" charset="-122"/>
              </a:rPr>
              <a:t>随着人员流动性的普遍增强，各类民生保障服务的衔接难题亟需破解。由于不同地区在经济水平、信息化程度以及政策执行等方面存在差异，社保卡在全国范围内的便捷使用受到了一定制约。同时，由于缺乏统一的数据标准与共享机制，部门间信息难以有效互通。人大代表将调研中发现的上述问题向人大反映并提出了相关建议。</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政府相关部门在收到人大交办的建议后，进一步加大推进跨地区、跨部门系统互通、数据共享和服务融合的力度，促进社保卡尤其是电子社保卡的跨地域全网通。个人社保权益单查询、养老保险关系转移、城乡居民养老保险待遇申请</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这些原本需要到政务服务中心排队办理的事项，现在轻点手机就能办成。数据显示，全国电子社保卡领用人数已经突破</a:t>
            </a:r>
            <a:r>
              <a:rPr lang="en-US" altLang="zh-CN">
                <a:latin typeface="楷体" panose="02010609060101010101" charset="-122"/>
                <a:ea typeface="楷体" panose="02010609060101010101" charset="-122"/>
                <a:cs typeface="楷体" panose="02010609060101010101" charset="-122"/>
              </a:rPr>
              <a:t>10</a:t>
            </a:r>
            <a:r>
              <a:rPr lang="zh-CN" altLang="en-US">
                <a:latin typeface="楷体" panose="02010609060101010101" charset="-122"/>
                <a:ea typeface="楷体" panose="02010609060101010101" charset="-122"/>
                <a:cs typeface="楷体" panose="02010609060101010101" charset="-122"/>
              </a:rPr>
              <a:t>亿，开通</a:t>
            </a:r>
            <a:r>
              <a:rPr lang="en-US" altLang="zh-CN">
                <a:latin typeface="楷体" panose="02010609060101010101" charset="-122"/>
                <a:ea typeface="楷体" panose="02010609060101010101" charset="-122"/>
                <a:cs typeface="楷体" panose="02010609060101010101" charset="-122"/>
              </a:rPr>
              <a:t>100</a:t>
            </a:r>
            <a:r>
              <a:rPr lang="zh-CN" altLang="en-US">
                <a:latin typeface="楷体" panose="02010609060101010101" charset="-122"/>
                <a:ea typeface="楷体" panose="02010609060101010101" charset="-122"/>
                <a:cs typeface="楷体" panose="02010609060101010101" charset="-122"/>
              </a:rPr>
              <a:t>余项全国服务和</a:t>
            </a:r>
            <a:r>
              <a:rPr lang="en-US" altLang="zh-CN">
                <a:latin typeface="楷体" panose="02010609060101010101" charset="-122"/>
                <a:ea typeface="楷体" panose="02010609060101010101" charset="-122"/>
                <a:cs typeface="楷体" panose="02010609060101010101" charset="-122"/>
              </a:rPr>
              <a:t>1000</a:t>
            </a:r>
            <a:r>
              <a:rPr lang="zh-CN" altLang="en-US">
                <a:latin typeface="楷体" panose="02010609060101010101" charset="-122"/>
                <a:ea typeface="楷体" panose="02010609060101010101" charset="-122"/>
                <a:cs typeface="楷体" panose="02010609060101010101" charset="-122"/>
              </a:rPr>
              <a:t>余项各省市属地服务，这张</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无形卡</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发挥出了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大能量</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结合材料，运用《政治与法治》知识，说明政府部门为什么大力推进电子社保卡的使用。(12分)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坚持问题导向，积极破解民生保障服务衔接难题，践行以人民为中心的发展思想，建设人民满意的政府；</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政府贯彻民主集中制原则，落实人大建议，接受人大监督、对人民负责，不断提高为人民服务的能力和水平；</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完善数字化基本公共服务体系，打破数据壁垒、建立统一标准，建设智能高效的政府；</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优化政府职能履行方式，深化</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放管服</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改革，提升公共服务水平，建设职能科学的政府。</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42354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【解析】本题考查以人民为中心的发展思想、民主集中制、建设法治政府。</a:t>
            </a: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876743" y="1752600"/>
          <a:ext cx="8438515" cy="3774440"/>
        </p:xfrm>
        <a:graphic>
          <a:graphicData uri="http://schemas.openxmlformats.org/drawingml/2006/table">
            <a:tbl>
              <a:tblPr/>
              <a:tblGrid>
                <a:gridCol w="5575300"/>
                <a:gridCol w="2863215"/>
              </a:tblGrid>
              <a:tr h="213360">
                <a:tc>
                  <a:txBody>
                    <a:bodyPr/>
                    <a:p>
                      <a:pPr marL="0" indent="0" algn="ctr">
                        <a:spcBef>
                          <a:spcPct val="0"/>
                        </a:spcBef>
                        <a:spcAft>
                          <a:spcPct val="0"/>
                        </a:spcAft>
                      </a:pPr>
                      <a:r>
                        <a:rPr lang="zh-CN" sz="1400">
                          <a:latin typeface="黑体" panose="02010609060101010101" charset="-122"/>
                          <a:ea typeface="黑体" panose="02010609060101010101" charset="-122"/>
                        </a:rPr>
                        <a:t>材料信息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链接教材</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63345">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随着人员流动性的普遍增强，各类民生保障服务的衔接难题亟需破解。由于不同地区在经济水平、信息化程度以及政策执行等方面存在差异，社保卡在全国范围内的便捷</a:t>
                      </a:r>
                      <a:r>
                        <a:rPr lang="zh-CN" sz="1400">
                          <a:latin typeface="Times New Roman" panose="02020603050405020304"/>
                          <a:ea typeface="宋体" panose="02010600030101010101" pitchFamily="2" charset="-122"/>
                        </a:rPr>
                        <a:t>使用受到了一定制约。同时，由于缺乏统一的数据标准与共享机制，部门间信息难以有效互通</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以人民为中心的发展思想，建设人民满意的政府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008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人大代表将调研中发现的上述问题向人大反映并提出了相关建议。政府相关部门在收到人大交办的建议后</a:t>
                      </a:r>
                      <a:r>
                        <a:rPr lang="en-US" altLang="zh-CN"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全网通</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政府贯彻民主集中制原则，接受人大监督、对人民负责，不断提高为人民服务的能力和水平</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79145">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政府相关部门在收到人大交办的建议后，进一步加大推进跨地区、跨部门系统互通、数据共享和服务融合的力度，促进社保卡尤其是电子社保卡的跨地域全网通</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建设智能高效的政府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78510">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个人社保权益单查询、养老保</a:t>
                      </a:r>
                      <a:r>
                        <a:rPr lang="zh-CN" sz="1400">
                          <a:latin typeface="Times New Roman" panose="02020603050405020304"/>
                          <a:ea typeface="宋体" panose="02010600030101010101" pitchFamily="2" charset="-122"/>
                        </a:rPr>
                        <a:t>险关系转移、城乡居民养老保险待遇申请</a:t>
                      </a:r>
                      <a:r>
                        <a:rPr lang="en-US" altLang="zh-CN"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这些原本需要到政务服务中心排队办理的事项，现在轻点手机就能办成</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优化政府职能履行方式，建设职能科学的政府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56132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山西太原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字古体写作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。《说文解字》解释为：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灋，刑也，平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公平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之如水，从水；廌，所以触</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触犯，冒犯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不直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正直，公正</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者去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去除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之，从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下列主张与此解释一致的是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法不阿贵，绳不挠曲</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刑过不避大臣，赏善不遗匹夫</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奉法者强则国强，奉法者弱则国弱</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疏法胜于密心，宽令胜于严主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487930" y="19056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24020"/>
            <a:ext cx="1036828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【解析】本题考查全面推进依法治国的原则。《说文解字》中对</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法</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字古体的解释的意思是：灋就是刑法，因为其公平如水，所以是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水</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字旁；因为廌会攻击无理者使其离去，所以从廌、从去。这强调法律公正无偏，并且具有识别和去除不正直、不公平的功能。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法不阿贵，绳不挠曲</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的意思是法律不偏袒有权有势的人，墨线不向弯曲的地方倾斜。</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刑过不避大臣，赏善不遗匹夫</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的意思是惩罚罪过不回避大臣，奖赏善行不遗漏平民。这两句都体现了法律的公平性，</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奉法者强则国强，奉法者弱则国弱</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强调的是严格执法，</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疏法胜于密心，宽令胜于严主</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强调的是法治胜于人治，</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四川眉山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国务院常务会议通过的《公共安全视频图像信息系统管理条例》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以下简称《条例》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于</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日正式施行。《条例》指出：公共安全视频系统收集的视频图像信息应当保存不少于</a:t>
            </a:r>
            <a:r>
              <a:rPr lang="en-US" altLang="zh-CN">
                <a:latin typeface="黑体" panose="02010609060101010101" charset="-122"/>
                <a:ea typeface="黑体" panose="02010609060101010101" charset="-122"/>
                <a:cs typeface="黑体" panose="02010609060101010101" charset="-122"/>
              </a:rPr>
              <a:t>30</a:t>
            </a:r>
            <a:r>
              <a:rPr lang="zh-CN" altLang="en-US">
                <a:latin typeface="黑体" panose="02010609060101010101" charset="-122"/>
                <a:ea typeface="黑体" panose="02010609060101010101" charset="-122"/>
                <a:cs typeface="黑体" panose="02010609060101010101" charset="-122"/>
              </a:rPr>
              <a:t>日；</a:t>
            </a:r>
            <a:r>
              <a:rPr lang="en-US" altLang="zh-CN">
                <a:latin typeface="黑体" panose="02010609060101010101" charset="-122"/>
                <a:ea typeface="黑体" panose="02010609060101010101" charset="-122"/>
                <a:cs typeface="黑体" panose="02010609060101010101" charset="-122"/>
              </a:rPr>
              <a:t>30</a:t>
            </a:r>
            <a:r>
              <a:rPr lang="zh-CN" altLang="en-US">
                <a:latin typeface="黑体" panose="02010609060101010101" charset="-122"/>
                <a:ea typeface="黑体" panose="02010609060101010101" charset="-122"/>
                <a:cs typeface="黑体" panose="02010609060101010101" charset="-122"/>
              </a:rPr>
              <a:t>日后，对已经实现处理目的的视频图像信息，应当予以删除。法律、行政法规对视频图像信息保存期限另有规定的，从其规定。由此可见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．立法机关保障公共安全与个人隐私的平衡</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．行政机关运用技术手段提升社会治理效能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．法治政府规范权力运行保护公民合法权利</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．行政法规为推进全民守法提供了法律依据</a:t>
            </a: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861810" y="229362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46480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【解析】本题考查建设法治政府、全民守法。国务院是行政机关，不是立法机关，该条例是行政法规，并非由立法机关制定，</a:t>
            </a:r>
            <a:r>
              <a:rPr lang="en-US" altLang="zh-CN" sz="1600">
                <a:latin typeface="黑体" panose="02010609060101010101" charset="-122"/>
                <a:ea typeface="黑体" panose="02010609060101010101" charset="-122"/>
                <a:cs typeface="黑体" panose="02010609060101010101" charset="-122"/>
                <a:sym typeface="+mn-ea"/>
              </a:rPr>
              <a:t>A</a:t>
            </a:r>
            <a:r>
              <a:rPr lang="zh-CN" altLang="en-US" sz="1600">
                <a:latin typeface="黑体" panose="02010609060101010101" charset="-122"/>
                <a:ea typeface="黑体" panose="02010609060101010101" charset="-122"/>
                <a:cs typeface="黑体" panose="02010609060101010101" charset="-122"/>
                <a:sym typeface="+mn-ea"/>
              </a:rPr>
              <a:t>排除。材料强调对公共安全视频系统收集的视频图像信息的管理规定，没有突出运用技术手段提升社会治理效能这一方面，</a:t>
            </a:r>
            <a:r>
              <a:rPr lang="en-US" altLang="zh-CN" sz="1600">
                <a:latin typeface="黑体" panose="02010609060101010101" charset="-122"/>
                <a:ea typeface="黑体" panose="02010609060101010101" charset="-122"/>
                <a:cs typeface="黑体" panose="02010609060101010101" charset="-122"/>
                <a:sym typeface="+mn-ea"/>
              </a:rPr>
              <a:t>B</a:t>
            </a:r>
            <a:r>
              <a:rPr lang="zh-CN" altLang="en-US" sz="1600">
                <a:latin typeface="黑体" panose="02010609060101010101" charset="-122"/>
                <a:ea typeface="黑体" panose="02010609060101010101" charset="-122"/>
                <a:cs typeface="黑体" panose="02010609060101010101" charset="-122"/>
                <a:sym typeface="+mn-ea"/>
              </a:rPr>
              <a:t>排除。《条例》对公共安全视频系统的管理作出详细规定，包括视频图像信息的保存和删除等，这体现了政府通过规范自身权力的运行，来保护公民的个人隐私和个人信息权益等合法权利，</a:t>
            </a:r>
            <a:r>
              <a:rPr lang="en-US" altLang="zh-CN" sz="1600">
                <a:latin typeface="黑体" panose="02010609060101010101" charset="-122"/>
                <a:ea typeface="黑体" panose="02010609060101010101" charset="-122"/>
                <a:cs typeface="黑体" panose="02010609060101010101" charset="-122"/>
                <a:sym typeface="+mn-ea"/>
              </a:rPr>
              <a:t>C</a:t>
            </a:r>
            <a:r>
              <a:rPr lang="zh-CN" altLang="en-US" sz="1600">
                <a:latin typeface="黑体" panose="02010609060101010101" charset="-122"/>
                <a:ea typeface="黑体" panose="02010609060101010101" charset="-122"/>
                <a:cs typeface="黑体" panose="02010609060101010101" charset="-122"/>
                <a:sym typeface="+mn-ea"/>
              </a:rPr>
              <a:t>正确。材料主要围绕公共安全视频系统管理中政府权力的规范和公民权利的保护展开，未体现该条例为推进全民守法提供法律依据，</a:t>
            </a:r>
            <a:r>
              <a:rPr lang="en-US" altLang="zh-CN" sz="1600">
                <a:latin typeface="黑体" panose="02010609060101010101" charset="-122"/>
                <a:ea typeface="黑体" panose="02010609060101010101" charset="-122"/>
                <a:cs typeface="黑体" panose="02010609060101010101" charset="-122"/>
                <a:sym typeface="+mn-ea"/>
              </a:rPr>
              <a:t>D</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 </a:t>
            </a:r>
            <a:endParaRPr lang="en-US" altLang="zh-CN"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河南郑州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25</a:t>
            </a:r>
            <a:r>
              <a:rPr lang="zh-CN" altLang="en-US">
                <a:latin typeface="黑体" panose="02010609060101010101" charset="-122"/>
                <a:ea typeface="黑体" panose="02010609060101010101" charset="-122"/>
                <a:cs typeface="黑体" panose="02010609060101010101" charset="-122"/>
              </a:rPr>
              <a:t>日，习近平总书记主持中共中央政治局就加强人工智能发展和监管进行第二十次集体学习。</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29</a:t>
            </a:r>
            <a:r>
              <a:rPr lang="zh-CN" altLang="en-US">
                <a:latin typeface="黑体" panose="02010609060101010101" charset="-122"/>
                <a:ea typeface="黑体" panose="02010609060101010101" charset="-122"/>
                <a:cs typeface="黑体" panose="02010609060101010101" charset="-122"/>
              </a:rPr>
              <a:t>日，习近平总书记来到上海市打造的人工智能大模型专业孵化和加速平台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模速空间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调研。在理论学习后即赴实地调研，这样的安排凸显了当前推动人工智能这一产业健康有序发展的战略性紧迫性。关于推动人工智能产业健康发展，下列说法正确的是</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党中央要坚持科学执政，不断探索和遵循经济建设规律</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全国人大要不断强化立法规范，制定具有前瞻性的人工智能行政法规</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政府部门必须加强行业监管，形成人工智能安全治理的制度体系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司法机关要发挥专门法律监督机关作用，确保人工智能始终在法治轨道上发挥作用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163955" y="26543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5109210"/>
            <a:ext cx="10368280" cy="97599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【解析】本题考查科学立法、公正司法。中共中央政治局就加强人工智能发展和监管进行第二十次集体学习，说明党中央要坚持科学执政，不断探索和遵循经济建设规律，</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入选。推动人工智能健康发展，需要政府履行基本职能，</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正确。行政法规由国务院制定，</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错误。司法机关中的检察机关是专门法律监督机关，</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错误。</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48385"/>
            <a:ext cx="10253980"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6</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云南丽江</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各级政府按照党中央决策部署，深入推进法治政府建设，大力提升治理效能；不断增强人民群众的法治获得感、幸福感、安全感。但当前法治政府建设仍面临一些挑战。政府工作存在不足，形式主义、官僚主义现象仍较突出，一些领域腐败问题仍然多发，影响了法治政府在人民中的形象。可见，加强法治政府建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　　</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要建立健全责任追究制度，以杜绝贪腐和失信行为的发生</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要科技赋能政务服务，打造司法严明的政府</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坚持党的领导，确保法治政府建设沿着正确的方向推进</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政府要用法治思维和法治方式履行职责，使行政权在法治框架内运行</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B</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C</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306830" y="202057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38625"/>
            <a:ext cx="1035812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【解析】本题考查法治政府的内涵、如何建设法治政府。要建立健全责任追究制度，加大对贪腐和失信行为的惩戒力度，杜绝贪腐和失信行为的发生说法过于绝对，</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排除；应打造执法严明的政府，政府不是司法机关，且要科技赋能政务服务，打造智能高效的政府，</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各级政府按照党中央决策部署，深入推进法治政府建设，大力提升治理效能；不断增强人民群众的法治获得感、幸福感、安全感。但当前法治政府建设仍面临一些挑战，可见，加强法治政府建设要坚持党的领导，确保法治政府建设沿着正确的方向推进，政府要用法治思维和法治方式履行职责，使行政权在法治框架内运行，</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陕西西安中学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中共中央办公厅、国务院办公厅印发《关于建立领导干部应知应会党内法规和国家法律清单制度的意见》，明确要建立领导干部应知应会党内法规和国家法律清单制度，推动领导干部尊法学法守法用法走深走实。下列内容与上述信息蕴含的道理一致的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　　</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小智治事，中智治人，大智立法</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教者，效也；上为之，下效之</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法令者治之具，而非制治清浊之源也</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其身正，不令而行；其身不正，虽令不从</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362440" y="190119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TABLE_ENDDRAG_ORIGIN_RECT" val="664*295"/>
  <p:tag name="TABLE_ENDDRAG_RECT" val="128*138*664*295"/>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commondata" val="eyJoZGlkIjoiMDkxZjZiMGUxZjVhNWRlODlmODBiNjlkN2UzMjcxZDE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TABLE_ENDDRAG_ORIGIN_RECT" val="527*288"/>
  <p:tag name="TABLE_ENDDRAG_RECT" val="160*163*527*288"/>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TABLE_ENDDRAG_ORIGIN_RECT" val="504*118"/>
  <p:tag name="TABLE_ENDDRAG_RECT" val="197*151*504*118"/>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16397</Words>
  <Application>WPS 演示</Application>
  <PresentationFormat>宽屏</PresentationFormat>
  <Paragraphs>467</Paragraphs>
  <Slides>44</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44</vt:i4>
      </vt:variant>
    </vt:vector>
  </HeadingPairs>
  <TitlesOfParts>
    <vt:vector size="57" baseType="lpstr">
      <vt:lpstr>Arial</vt:lpstr>
      <vt:lpstr>宋体</vt:lpstr>
      <vt:lpstr>Wingdings</vt:lpstr>
      <vt:lpstr>Wingdings</vt:lpstr>
      <vt:lpstr>黑体</vt:lpstr>
      <vt:lpstr>微软雅黑</vt:lpstr>
      <vt:lpstr>微软雅黑</vt:lpstr>
      <vt:lpstr>仿宋</vt:lpstr>
      <vt:lpstr>Arial Unicode MS</vt:lpstr>
      <vt:lpstr>Calibri</vt:lpstr>
      <vt:lpstr>Times New Roman</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200</cp:revision>
  <dcterms:created xsi:type="dcterms:W3CDTF">2019-06-19T02:08:00Z</dcterms:created>
  <dcterms:modified xsi:type="dcterms:W3CDTF">2025-10-29T02:40:24Z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C973B8007B314DC0B49E2DF11B541FE0_13</vt:lpwstr>
  </property>
</Properties>
</file>